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6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0" r:id="rId4"/>
    <p:sldId id="284" r:id="rId5"/>
    <p:sldId id="282" r:id="rId6"/>
    <p:sldId id="283" r:id="rId7"/>
    <p:sldId id="291" r:id="rId8"/>
    <p:sldId id="281" r:id="rId9"/>
    <p:sldId id="289" r:id="rId10"/>
    <p:sldId id="290" r:id="rId11"/>
    <p:sldId id="285" r:id="rId12"/>
    <p:sldId id="295" r:id="rId13"/>
    <p:sldId id="286" r:id="rId14"/>
    <p:sldId id="287" r:id="rId15"/>
    <p:sldId id="293" r:id="rId16"/>
    <p:sldId id="292" r:id="rId17"/>
    <p:sldId id="288" r:id="rId18"/>
    <p:sldId id="294" r:id="rId19"/>
  </p:sldIdLst>
  <p:sldSz cx="9906000" cy="6858000" type="A4"/>
  <p:notesSz cx="6797675" cy="9926638"/>
  <p:embeddedFontLst>
    <p:embeddedFont>
      <p:font typeface="Verdana" panose="020B0604030504040204" pitchFamily="3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algn="ctr" rtl="0" fontAlgn="base">
      <a:spcBef>
        <a:spcPct val="10000"/>
      </a:spcBef>
      <a:spcAft>
        <a:spcPct val="5000"/>
      </a:spcAft>
      <a:buClr>
        <a:srgbClr val="4E5298"/>
      </a:buClr>
      <a:buFont typeface="Wingdings" pitchFamily="2" charset="2"/>
      <a:defRPr sz="1000" kern="1200">
        <a:solidFill>
          <a:srgbClr val="070C3F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10000"/>
      </a:spcBef>
      <a:spcAft>
        <a:spcPct val="5000"/>
      </a:spcAft>
      <a:buClr>
        <a:srgbClr val="4E5298"/>
      </a:buClr>
      <a:buFont typeface="Wingdings" pitchFamily="2" charset="2"/>
      <a:defRPr sz="1000" kern="1200">
        <a:solidFill>
          <a:srgbClr val="070C3F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10000"/>
      </a:spcBef>
      <a:spcAft>
        <a:spcPct val="5000"/>
      </a:spcAft>
      <a:buClr>
        <a:srgbClr val="4E5298"/>
      </a:buClr>
      <a:buFont typeface="Wingdings" pitchFamily="2" charset="2"/>
      <a:defRPr sz="1000" kern="1200">
        <a:solidFill>
          <a:srgbClr val="070C3F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10000"/>
      </a:spcBef>
      <a:spcAft>
        <a:spcPct val="5000"/>
      </a:spcAft>
      <a:buClr>
        <a:srgbClr val="4E5298"/>
      </a:buClr>
      <a:buFont typeface="Wingdings" pitchFamily="2" charset="2"/>
      <a:defRPr sz="1000" kern="1200">
        <a:solidFill>
          <a:srgbClr val="070C3F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10000"/>
      </a:spcBef>
      <a:spcAft>
        <a:spcPct val="5000"/>
      </a:spcAft>
      <a:buClr>
        <a:srgbClr val="4E5298"/>
      </a:buClr>
      <a:buFont typeface="Wingdings" pitchFamily="2" charset="2"/>
      <a:defRPr sz="1000" kern="1200">
        <a:solidFill>
          <a:srgbClr val="070C3F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70C3F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70C3F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70C3F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70C3F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orient="horz" pos="754">
          <p15:clr>
            <a:srgbClr val="A4A3A4"/>
          </p15:clr>
        </p15:guide>
        <p15:guide id="3" pos="5887">
          <p15:clr>
            <a:srgbClr val="A4A3A4"/>
          </p15:clr>
        </p15:guide>
        <p15:guide id="4" pos="353">
          <p15:clr>
            <a:srgbClr val="A4A3A4"/>
          </p15:clr>
        </p15:guide>
        <p15:guide id="5" pos="875">
          <p15:clr>
            <a:srgbClr val="A4A3A4"/>
          </p15:clr>
        </p15:guide>
        <p15:guide id="6" pos="3279">
          <p15:clr>
            <a:srgbClr val="A4A3A4"/>
          </p15:clr>
        </p15:guide>
        <p15:guide id="7" pos="897">
          <p15:clr>
            <a:srgbClr val="A4A3A4"/>
          </p15:clr>
        </p15:guide>
        <p15:guide id="8" pos="29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kirimli" initials="g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5A"/>
    <a:srgbClr val="A01E1E"/>
    <a:srgbClr val="B45000"/>
    <a:srgbClr val="EEECE1"/>
    <a:srgbClr val="887887"/>
    <a:srgbClr val="DDD9C3"/>
    <a:srgbClr val="DAD28C"/>
    <a:srgbClr val="F0EBB4"/>
    <a:srgbClr val="BE912D"/>
    <a:srgbClr val="A0A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8237" autoAdjust="0"/>
  </p:normalViewPr>
  <p:slideViewPr>
    <p:cSldViewPr>
      <p:cViewPr varScale="1">
        <p:scale>
          <a:sx n="102" d="100"/>
          <a:sy n="102" d="100"/>
        </p:scale>
        <p:origin x="240" y="114"/>
      </p:cViewPr>
      <p:guideLst>
        <p:guide orient="horz" pos="3838"/>
        <p:guide orient="horz" pos="754"/>
        <p:guide pos="5887"/>
        <p:guide pos="353"/>
        <p:guide pos="875"/>
        <p:guide pos="3279"/>
        <p:guide pos="897"/>
        <p:guide pos="2961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238" y="-11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vecioglu\AppData\Local\Microsoft\Windows\Temporary%20Internet%20Files\Content.Outlook\WLAOA6NR\Ayl&#305;k%20&#220;ye%20Baz&#305;nd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devecioglu\AppData\Local\Microsoft\Windows\Temporary%20Internet%20Files\Content.Outlook\WLAOA6NR\G&#252;nsonu%20Pozisyon%20Dosyas&#305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598102310115815"/>
          <c:y val="9.2679402205286976E-2"/>
          <c:w val="0.83776350274865286"/>
          <c:h val="0.823595989606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'[Aylık Üye Bazında.xlsx]Sheet1'!$C$1</c:f>
              <c:strCache>
                <c:ptCount val="1"/>
                <c:pt idx="0">
                  <c:v>Toplam İşlem Hacmi</c:v>
                </c:pt>
              </c:strCache>
            </c:strRef>
          </c:tx>
          <c:spPr>
            <a:solidFill>
              <a:srgbClr val="B45000"/>
            </a:solidFill>
          </c:spPr>
          <c:invertIfNegative val="0"/>
          <c:cat>
            <c:numRef>
              <c:f>'[Aylık Üye Bazında.xlsx]Sheet1'!$A$2:$A$14</c:f>
              <c:numCache>
                <c:formatCode>mmm\-yy</c:formatCode>
                <c:ptCount val="13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</c:numCache>
            </c:numRef>
          </c:cat>
          <c:val>
            <c:numRef>
              <c:f>'[Aylık Üye Bazında.xlsx]Sheet1'!$C$2:$C$14</c:f>
              <c:numCache>
                <c:formatCode>_(* #,##0.00_);_(* \(#,##0.00\);_(* "-"??_);_(@_)</c:formatCode>
                <c:ptCount val="13"/>
                <c:pt idx="0">
                  <c:v>53344.800000000003</c:v>
                </c:pt>
                <c:pt idx="1">
                  <c:v>0</c:v>
                </c:pt>
                <c:pt idx="2">
                  <c:v>21787.200000000001</c:v>
                </c:pt>
                <c:pt idx="3">
                  <c:v>369969.6</c:v>
                </c:pt>
                <c:pt idx="4">
                  <c:v>381589.92</c:v>
                </c:pt>
                <c:pt idx="5">
                  <c:v>58479640.799999997</c:v>
                </c:pt>
                <c:pt idx="6">
                  <c:v>11661994.779999999</c:v>
                </c:pt>
                <c:pt idx="7">
                  <c:v>16071902.560000001</c:v>
                </c:pt>
                <c:pt idx="8">
                  <c:v>33291242.699999999</c:v>
                </c:pt>
                <c:pt idx="9">
                  <c:v>50065441.32</c:v>
                </c:pt>
                <c:pt idx="10">
                  <c:v>138517419.13999999</c:v>
                </c:pt>
                <c:pt idx="11">
                  <c:v>293368285.95999998</c:v>
                </c:pt>
                <c:pt idx="12">
                  <c:v>536380556.69999999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314592"/>
        <c:axId val="370834024"/>
      </c:barChart>
      <c:dateAx>
        <c:axId val="371314592"/>
        <c:scaling>
          <c:orientation val="minMax"/>
        </c:scaling>
        <c:delete val="0"/>
        <c:axPos val="b"/>
        <c:numFmt formatCode="[$-41F]mmmm\ yy;@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tr-TR"/>
          </a:p>
        </c:txPr>
        <c:crossAx val="370834024"/>
        <c:crosses val="autoZero"/>
        <c:auto val="1"/>
        <c:lblOffset val="100"/>
        <c:baseTimeUnit val="months"/>
      </c:dateAx>
      <c:valAx>
        <c:axId val="370834024"/>
        <c:scaling>
          <c:orientation val="minMax"/>
        </c:scaling>
        <c:delete val="0"/>
        <c:axPos val="l"/>
        <c:majorGridlines>
          <c:spPr>
            <a:ln>
              <a:solidFill>
                <a:srgbClr val="00325A">
                  <a:alpha val="50000"/>
                </a:srgbClr>
              </a:solidFill>
            </a:ln>
          </c:spPr>
        </c:majorGridlines>
        <c:numFmt formatCode="#,##0\ &quot;TL&quot;" sourceLinked="0"/>
        <c:majorTickMark val="out"/>
        <c:minorTickMark val="none"/>
        <c:tickLblPos val="nextTo"/>
        <c:spPr>
          <a:ln>
            <a:solidFill>
              <a:srgbClr val="00325A"/>
            </a:solidFill>
          </a:ln>
        </c:spPr>
        <c:crossAx val="371314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chemeClr val="tx1"/>
          </a:solidFill>
          <a:latin typeface="+mj-lt"/>
        </a:defRPr>
      </a:pPr>
      <a:endParaRPr lang="tr-T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598102310115815"/>
          <c:y val="9.2679402205286976E-2"/>
          <c:w val="0.83776350274865286"/>
          <c:h val="0.823595989606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'[Günsonu Pozisyon Dosyası.xlsx]Sheet1'!$B$1</c:f>
              <c:strCache>
                <c:ptCount val="1"/>
                <c:pt idx="0">
                  <c:v>Açık Pozisyon Adeti</c:v>
                </c:pt>
              </c:strCache>
            </c:strRef>
          </c:tx>
          <c:spPr>
            <a:solidFill>
              <a:srgbClr val="B45000"/>
            </a:solidFill>
          </c:spPr>
          <c:invertIfNegative val="0"/>
          <c:cat>
            <c:numRef>
              <c:f>'[Günsonu Pozisyon Dosyası.xlsx]Sheet1'!$A$2:$A$14</c:f>
              <c:numCache>
                <c:formatCode>mmm\-yy</c:formatCode>
                <c:ptCount val="13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</c:numCache>
            </c:numRef>
          </c:cat>
          <c:val>
            <c:numRef>
              <c:f>'[Günsonu Pozisyon Dosyası.xlsx]Sheet1'!$B$2:$B$14</c:f>
              <c:numCache>
                <c:formatCode>General</c:formatCode>
                <c:ptCount val="13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14</c:v>
                </c:pt>
                <c:pt idx="6">
                  <c:v>54</c:v>
                </c:pt>
                <c:pt idx="7">
                  <c:v>29</c:v>
                </c:pt>
                <c:pt idx="8">
                  <c:v>119</c:v>
                </c:pt>
                <c:pt idx="9">
                  <c:v>972</c:v>
                </c:pt>
                <c:pt idx="10">
                  <c:v>3236</c:v>
                </c:pt>
                <c:pt idx="11">
                  <c:v>4682</c:v>
                </c:pt>
                <c:pt idx="12">
                  <c:v>7162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833240"/>
        <c:axId val="370832848"/>
      </c:barChart>
      <c:dateAx>
        <c:axId val="370833240"/>
        <c:scaling>
          <c:orientation val="minMax"/>
        </c:scaling>
        <c:delete val="0"/>
        <c:axPos val="b"/>
        <c:numFmt formatCode="[$-41F]mmmm\ yy;@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800"/>
            </a:pPr>
            <a:endParaRPr lang="tr-TR"/>
          </a:p>
        </c:txPr>
        <c:crossAx val="370832848"/>
        <c:crosses val="autoZero"/>
        <c:auto val="1"/>
        <c:lblOffset val="100"/>
        <c:baseTimeUnit val="months"/>
      </c:dateAx>
      <c:valAx>
        <c:axId val="370832848"/>
        <c:scaling>
          <c:orientation val="minMax"/>
        </c:scaling>
        <c:delete val="0"/>
        <c:axPos val="l"/>
        <c:majorGridlines>
          <c:spPr>
            <a:ln>
              <a:solidFill>
                <a:srgbClr val="00325A">
                  <a:alpha val="50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325A"/>
            </a:solidFill>
          </a:ln>
        </c:spPr>
        <c:crossAx val="370833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chemeClr val="tx1"/>
          </a:solidFill>
          <a:latin typeface="+mj-lt"/>
        </a:defRPr>
      </a:pPr>
      <a:endParaRPr lang="tr-T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201" rIns="90394" bIns="45201" numCol="1" anchor="t" anchorCtr="0" compatLnSpc="1">
            <a:prstTxWarp prst="textNoShape">
              <a:avLst/>
            </a:prstTxWarp>
          </a:bodyPr>
          <a:lstStyle>
            <a:lvl1pPr algn="l" defTabSz="904875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1" smtClean="0">
                <a:solidFill>
                  <a:srgbClr val="333B5D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79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201" rIns="90394" bIns="45201" numCol="1" anchor="t" anchorCtr="0" compatLnSpc="1">
            <a:prstTxWarp prst="textNoShape">
              <a:avLst/>
            </a:prstTxWarp>
          </a:bodyPr>
          <a:lstStyle>
            <a:lvl1pPr algn="r" defTabSz="904875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1" smtClean="0">
                <a:solidFill>
                  <a:srgbClr val="333B5D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4E6ABE61-1E53-4920-9424-C09E8B124FB4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79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201" rIns="90394" bIns="45201" numCol="1" anchor="b" anchorCtr="0" compatLnSpc="1">
            <a:prstTxWarp prst="textNoShape">
              <a:avLst/>
            </a:prstTxWarp>
          </a:bodyPr>
          <a:lstStyle>
            <a:lvl1pPr algn="l" defTabSz="904875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1" smtClean="0">
                <a:solidFill>
                  <a:srgbClr val="333B5D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79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201" rIns="90394" bIns="45201" numCol="1" anchor="b" anchorCtr="0" compatLnSpc="1">
            <a:prstTxWarp prst="textNoShape">
              <a:avLst/>
            </a:prstTxWarp>
          </a:bodyPr>
          <a:lstStyle>
            <a:lvl1pPr algn="r" defTabSz="904875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1">
                <a:solidFill>
                  <a:srgbClr val="333B5D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7D9F2DE-78CD-4A49-93C9-885AE1A67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71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201" rIns="90394" bIns="45201" numCol="1" anchor="t" anchorCtr="0" compatLnSpc="1">
            <a:prstTxWarp prst="textNoShape">
              <a:avLst/>
            </a:prstTxWarp>
          </a:bodyPr>
          <a:lstStyle>
            <a:lvl1pPr algn="l" defTabSz="904875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1" smtClean="0">
                <a:solidFill>
                  <a:srgbClr val="333B5D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7987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201" rIns="90394" bIns="45201" numCol="1" anchor="t" anchorCtr="0" compatLnSpc="1">
            <a:prstTxWarp prst="textNoShape">
              <a:avLst/>
            </a:prstTxWarp>
          </a:bodyPr>
          <a:lstStyle>
            <a:lvl1pPr algn="r" defTabSz="904875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1" smtClean="0">
                <a:solidFill>
                  <a:srgbClr val="333B5D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3C0DE02-4A7F-49BC-A4E9-4826F5E77FD5}" type="datetimeFigureOut">
              <a:rPr lang="tr-TR"/>
              <a:pPr>
                <a:defRPr/>
              </a:pPr>
              <a:t>16.02.2016</a:t>
            </a:fld>
            <a:endParaRPr lang="tr-T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62000"/>
            <a:ext cx="537686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7925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201" rIns="90394" bIns="45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0225"/>
            <a:ext cx="294798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94" tIns="45201" rIns="90394" bIns="45201" numCol="1" anchor="b" anchorCtr="0" compatLnSpc="1">
            <a:prstTxWarp prst="textNoShape">
              <a:avLst/>
            </a:prstTxWarp>
          </a:bodyPr>
          <a:lstStyle>
            <a:lvl1pPr algn="r" defTabSz="904875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 b="1">
                <a:solidFill>
                  <a:srgbClr val="333B5D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0292418-A06C-485A-894F-59044E577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9974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80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55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98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223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50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6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41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38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7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65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69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8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164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FE9B1-F85D-469D-93C7-972E0394B6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7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auto">
          <a:xfrm>
            <a:off x="555625" y="909603"/>
            <a:ext cx="8789988" cy="518322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01700" y="2638799"/>
            <a:ext cx="6961521" cy="1155331"/>
          </a:xfrm>
          <a:noFill/>
          <a:ln w="9525" algn="ctr">
            <a:noFill/>
            <a:miter lim="800000"/>
            <a:headEnd/>
            <a:tailEnd/>
          </a:ln>
        </p:spPr>
        <p:txBody>
          <a:bodyPr wrap="square">
            <a:noAutofit/>
          </a:bodyPr>
          <a:lstStyle>
            <a:lvl1pPr algn="l" rtl="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 lang="tr-TR" sz="3600" b="0" kern="12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398838" y="4014000"/>
            <a:ext cx="2349233" cy="184666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numCol="1" anchor="b"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en-US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Oval 7"/>
          <p:cNvSpPr>
            <a:spLocks noChangeArrowheads="1"/>
          </p:cNvSpPr>
          <p:nvPr userDrawn="1"/>
        </p:nvSpPr>
        <p:spPr bwMode="auto">
          <a:xfrm>
            <a:off x="200025" y="2781300"/>
            <a:ext cx="792163" cy="792163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>
            <a:off x="1389063" y="3882396"/>
            <a:ext cx="6948487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555625" y="909603"/>
            <a:ext cx="8789988" cy="5183222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157" y="2844792"/>
            <a:ext cx="2726772" cy="415498"/>
          </a:xfrm>
          <a:noFill/>
          <a:ln w="12700" algn="ctr">
            <a:noFill/>
            <a:miter lim="800000"/>
            <a:headEnd/>
            <a:tailEnd/>
          </a:ln>
        </p:spPr>
        <p:txBody>
          <a:bodyPr wrap="square" lIns="0" anchor="ctr" anchorCtr="0">
            <a:spAutoFit/>
          </a:bodyPr>
          <a:lstStyle>
            <a:lvl1pPr algn="l" rtl="0" fontAlgn="base">
              <a:lnSpc>
                <a:spcPct val="150000"/>
              </a:lnSpc>
              <a:spcBef>
                <a:spcPct val="40000"/>
              </a:spcBef>
              <a:spcAft>
                <a:spcPct val="5000"/>
              </a:spcAft>
              <a:buFontTx/>
              <a:buNone/>
              <a:defRPr lang="tr-TR" sz="1400" b="0" kern="12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</a:t>
            </a:r>
            <a:r>
              <a:rPr lang="en-US" dirty="0" smtClean="0"/>
              <a:t>edit Master title style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600" y="2954331"/>
            <a:ext cx="1872000" cy="400110"/>
          </a:xfrm>
          <a:noFill/>
          <a:ln w="9525" algn="ctr">
            <a:noFill/>
            <a:miter lim="800000"/>
            <a:headEnd/>
            <a:tailEnd/>
          </a:ln>
        </p:spPr>
        <p:txBody>
          <a:bodyPr numCol="1">
            <a:spAutoFit/>
          </a:bodyPr>
          <a:lstStyle>
            <a:lvl1pPr marL="0" indent="0" algn="l" rtl="0" fontAlgn="base">
              <a:spcBef>
                <a:spcPct val="50000"/>
              </a:spcBef>
              <a:spcAft>
                <a:spcPct val="0"/>
              </a:spcAft>
              <a:buClrTx/>
              <a:buFontTx/>
              <a:buNone/>
              <a:defRPr lang="en-US" sz="1000" b="1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D6DD77-9F9B-4DD4-A377-0C67A0984FB9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>
            <a:off x="3152775" y="2995613"/>
            <a:ext cx="0" cy="111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tr-TR"/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auto">
          <a:xfrm>
            <a:off x="200025" y="2781300"/>
            <a:ext cx="792163" cy="792163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653661A-5803-4420-A8FA-51D04474B72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2400" y="1296000"/>
            <a:ext cx="4140000" cy="812530"/>
          </a:xfrm>
        </p:spPr>
        <p:txBody>
          <a:bodyPr numCol="1"/>
          <a:lstStyle>
            <a:lvl1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1pPr>
            <a:lvl2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2pPr>
            <a:lvl3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4pPr>
            <a:lvl5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208591" y="1296000"/>
            <a:ext cx="4140000" cy="812530"/>
          </a:xfrm>
        </p:spPr>
        <p:txBody>
          <a:bodyPr numCol="1"/>
          <a:lstStyle>
            <a:lvl1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1pPr>
            <a:lvl2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2pPr>
            <a:lvl3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4pPr>
            <a:lvl5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1440" y="835200"/>
            <a:ext cx="4140000" cy="338554"/>
          </a:xfrm>
          <a:noFill/>
          <a:ln w="9525" algn="ctr">
            <a:noFill/>
            <a:miter lim="800000"/>
            <a:headEnd/>
            <a:tailEnd/>
          </a:ln>
        </p:spPr>
        <p:txBody>
          <a:bodyPr wrap="square" lIns="0" numCol="1">
            <a:spAutoFit/>
          </a:bodyPr>
          <a:lstStyle>
            <a:lvl1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B45000"/>
                </a:solidFill>
                <a:latin typeface="Times New Roman" pitchFamily="18" charset="0"/>
                <a:ea typeface="+mn-ea"/>
                <a:cs typeface="+mn-cs"/>
              </a:defRPr>
            </a:lvl1pPr>
            <a:lvl2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2pPr>
            <a:lvl3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3pPr>
            <a:lvl4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4pPr>
            <a:lvl5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tr-TR" sz="1600" b="1" kern="1200" dirty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Line 20"/>
          <p:cNvSpPr>
            <a:spLocks noChangeShapeType="1"/>
          </p:cNvSpPr>
          <p:nvPr userDrawn="1"/>
        </p:nvSpPr>
        <p:spPr bwMode="auto">
          <a:xfrm>
            <a:off x="560388" y="1196975"/>
            <a:ext cx="4140000" cy="0"/>
          </a:xfrm>
          <a:prstGeom prst="line">
            <a:avLst/>
          </a:prstGeom>
          <a:noFill/>
          <a:ln w="9525">
            <a:solidFill>
              <a:srgbClr val="00325A">
                <a:alpha val="49804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1000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</a:pPr>
            <a:endParaRPr lang="tr-TR" sz="1000" kern="1200">
              <a:solidFill>
                <a:srgbClr val="070C3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5" name="Line 23"/>
          <p:cNvSpPr>
            <a:spLocks noChangeShapeType="1"/>
          </p:cNvSpPr>
          <p:nvPr userDrawn="1"/>
        </p:nvSpPr>
        <p:spPr bwMode="auto">
          <a:xfrm>
            <a:off x="5194560" y="1196975"/>
            <a:ext cx="4140000" cy="0"/>
          </a:xfrm>
          <a:prstGeom prst="line">
            <a:avLst/>
          </a:prstGeom>
          <a:noFill/>
          <a:ln w="9525">
            <a:solidFill>
              <a:srgbClr val="00325A">
                <a:alpha val="49804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1000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</a:pPr>
            <a:endParaRPr lang="tr-TR" sz="1000" kern="1200">
              <a:solidFill>
                <a:srgbClr val="070C3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215843" y="835186"/>
            <a:ext cx="4140000" cy="338554"/>
          </a:xfrm>
          <a:noFill/>
          <a:ln w="9525" algn="ctr">
            <a:noFill/>
            <a:miter lim="800000"/>
            <a:headEnd/>
            <a:tailEnd/>
          </a:ln>
        </p:spPr>
        <p:txBody>
          <a:bodyPr wrap="square" lIns="0" numCol="1" spcCol="360000">
            <a:spAutoFit/>
          </a:bodyPr>
          <a:lstStyle>
            <a:lvl1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dirty="0" smtClean="0">
                <a:solidFill>
                  <a:srgbClr val="B45000"/>
                </a:solidFill>
                <a:latin typeface="Times New Roman" pitchFamily="18" charset="0"/>
                <a:ea typeface="+mn-ea"/>
                <a:cs typeface="+mn-cs"/>
              </a:defRPr>
            </a:lvl1pPr>
            <a:lvl2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2pPr>
            <a:lvl3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3pPr>
            <a:lvl4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4pPr>
            <a:lvl5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tr-TR" sz="1600" b="1" kern="1200" dirty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180975" lvl="0" indent="-180975" algn="l" rtl="0" eaLnBrk="0" fontAlgn="base" hangingPunct="0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tabLst>
                <a:tab pos="812800" algn="l"/>
              </a:tabLst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w/ Sp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653661A-5803-4420-A8FA-51D04474B72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1600" y="4690800"/>
            <a:ext cx="8784000" cy="1404000"/>
          </a:xfrm>
          <a:solidFill>
            <a:schemeClr val="tx2"/>
          </a:solidFill>
          <a:ln w="22225">
            <a:noFill/>
            <a:miter lim="800000"/>
            <a:headEnd/>
            <a:tailEnd/>
          </a:ln>
        </p:spPr>
        <p:txBody>
          <a:bodyPr numCol="1" anchor="ctr">
            <a:noAutofit/>
          </a:bodyPr>
          <a:lstStyle>
            <a:lvl1pPr marL="274638" indent="-3175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en-US" sz="16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177800" indent="-177800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en-US" sz="11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77800" indent="-177800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en-US" sz="11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77800" indent="-177800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en-US" sz="11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7800" indent="-177800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tr-TR"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72400" y="1296000"/>
            <a:ext cx="4140000" cy="812530"/>
          </a:xfrm>
        </p:spPr>
        <p:txBody>
          <a:bodyPr numCol="1"/>
          <a:lstStyle>
            <a:lvl1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1pPr>
            <a:lvl2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2pPr>
            <a:lvl3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4pPr>
            <a:lvl5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208591" y="1296000"/>
            <a:ext cx="4140000" cy="812530"/>
          </a:xfrm>
        </p:spPr>
        <p:txBody>
          <a:bodyPr numCol="1"/>
          <a:lstStyle>
            <a:lvl1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1pPr>
            <a:lvl2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2pPr>
            <a:lvl3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4pPr>
            <a:lvl5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1440" y="835200"/>
            <a:ext cx="4140000" cy="338554"/>
          </a:xfrm>
          <a:noFill/>
          <a:ln w="9525" algn="ctr">
            <a:noFill/>
            <a:miter lim="800000"/>
            <a:headEnd/>
            <a:tailEnd/>
          </a:ln>
        </p:spPr>
        <p:txBody>
          <a:bodyPr wrap="square" lIns="0" numCol="1">
            <a:spAutoFit/>
          </a:bodyPr>
          <a:lstStyle>
            <a:lvl1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B45000"/>
                </a:solidFill>
                <a:latin typeface="Times New Roman" pitchFamily="18" charset="0"/>
                <a:ea typeface="+mn-ea"/>
                <a:cs typeface="+mn-cs"/>
              </a:defRPr>
            </a:lvl1pPr>
            <a:lvl2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2pPr>
            <a:lvl3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3pPr>
            <a:lvl4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4pPr>
            <a:lvl5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tr-TR" sz="1600" b="1" kern="1200" dirty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Line 20"/>
          <p:cNvSpPr>
            <a:spLocks noChangeShapeType="1"/>
          </p:cNvSpPr>
          <p:nvPr userDrawn="1"/>
        </p:nvSpPr>
        <p:spPr bwMode="auto">
          <a:xfrm>
            <a:off x="560388" y="1196975"/>
            <a:ext cx="4140000" cy="0"/>
          </a:xfrm>
          <a:prstGeom prst="line">
            <a:avLst/>
          </a:prstGeom>
          <a:noFill/>
          <a:ln w="9525">
            <a:solidFill>
              <a:srgbClr val="00325A">
                <a:alpha val="50196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1000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</a:pPr>
            <a:endParaRPr lang="tr-TR" sz="1000" kern="1200">
              <a:solidFill>
                <a:srgbClr val="070C3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0" name="Line 23"/>
          <p:cNvSpPr>
            <a:spLocks noChangeShapeType="1"/>
          </p:cNvSpPr>
          <p:nvPr userDrawn="1"/>
        </p:nvSpPr>
        <p:spPr bwMode="auto">
          <a:xfrm>
            <a:off x="5194560" y="1196975"/>
            <a:ext cx="4140000" cy="0"/>
          </a:xfrm>
          <a:prstGeom prst="line">
            <a:avLst/>
          </a:prstGeom>
          <a:noFill/>
          <a:ln w="9525">
            <a:solidFill>
              <a:srgbClr val="00325A">
                <a:alpha val="49804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fontAlgn="base">
              <a:spcBef>
                <a:spcPct val="1000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</a:pPr>
            <a:endParaRPr lang="tr-TR" sz="1000" kern="1200">
              <a:solidFill>
                <a:srgbClr val="070C3F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218116" y="835186"/>
            <a:ext cx="4140000" cy="338554"/>
          </a:xfrm>
          <a:noFill/>
          <a:ln w="9525" algn="ctr">
            <a:noFill/>
            <a:miter lim="800000"/>
            <a:headEnd/>
            <a:tailEnd/>
          </a:ln>
        </p:spPr>
        <p:txBody>
          <a:bodyPr wrap="square" lIns="0" numCol="1" spcCol="360000">
            <a:spAutoFit/>
          </a:bodyPr>
          <a:lstStyle>
            <a:lvl1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dirty="0" smtClean="0">
                <a:solidFill>
                  <a:srgbClr val="B45000"/>
                </a:solidFill>
                <a:latin typeface="Times New Roman" pitchFamily="18" charset="0"/>
                <a:ea typeface="+mn-ea"/>
                <a:cs typeface="+mn-cs"/>
              </a:defRPr>
            </a:lvl1pPr>
            <a:lvl2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2pPr>
            <a:lvl3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3pPr>
            <a:lvl4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en-US" sz="1600" b="1" kern="1200" smtClean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4pPr>
            <a:lvl5pPr algn="l" rtl="0" fontAlgn="base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defRPr lang="tr-TR" sz="1600" b="1" kern="1200" dirty="0">
                <a:solidFill>
                  <a:srgbClr val="C85000"/>
                </a:solidFill>
                <a:latin typeface="Times New Roman" pitchFamily="18" charset="0"/>
                <a:ea typeface="+mn-ea"/>
                <a:cs typeface="+mn-cs"/>
              </a:defRPr>
            </a:lvl5pPr>
          </a:lstStyle>
          <a:p>
            <a:pPr marL="180975" lvl="0" indent="-180975" algn="l" rtl="0" eaLnBrk="0" fontAlgn="base" hangingPunct="0">
              <a:spcBef>
                <a:spcPct val="50000"/>
              </a:spcBef>
              <a:spcAft>
                <a:spcPct val="5000"/>
              </a:spcAft>
              <a:buClr>
                <a:srgbClr val="9D1B1E"/>
              </a:buClr>
              <a:buFontTx/>
              <a:buNone/>
              <a:tabLst>
                <a:tab pos="812800" algn="l"/>
              </a:tabLst>
            </a:pPr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/ 2 kol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019142"/>
            <a:ext cx="8689134" cy="528606"/>
          </a:xfrm>
        </p:spPr>
        <p:txBody>
          <a:bodyPr/>
          <a:lstStyle>
            <a:lvl1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1pPr>
            <a:lvl2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2pPr>
            <a:lvl3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4pPr>
            <a:lvl5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2908DE5-9462-4EE3-83D7-09AB7F5051F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Sp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019142"/>
            <a:ext cx="8689134" cy="812530"/>
          </a:xfrm>
        </p:spPr>
        <p:txBody>
          <a:bodyPr numCol="1"/>
          <a:lstStyle>
            <a:lvl1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1pPr>
            <a:lvl2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2pPr>
            <a:lvl3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4pPr>
            <a:lvl5pPr>
              <a:buClr>
                <a:srgbClr val="00325A"/>
              </a:buClr>
              <a:buFont typeface="Verdana" pitchFamily="34" charset="0"/>
              <a:buChar char="●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2908DE5-9462-4EE3-83D7-09AB7F5051F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1600" y="4690800"/>
            <a:ext cx="8784000" cy="1404000"/>
          </a:xfrm>
          <a:solidFill>
            <a:schemeClr val="tx2"/>
          </a:solidFill>
          <a:ln w="22225">
            <a:noFill/>
            <a:miter lim="800000"/>
            <a:headEnd/>
            <a:tailEnd/>
          </a:ln>
        </p:spPr>
        <p:txBody>
          <a:bodyPr numCol="1" anchor="ctr">
            <a:noAutofit/>
          </a:bodyPr>
          <a:lstStyle>
            <a:lvl1pPr marL="274638" indent="-3175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en-US" sz="16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177800" indent="-177800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en-US" sz="11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77800" indent="-177800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en-US" sz="11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77800" indent="-177800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en-US" sz="1100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77800" indent="-177800" algn="l" rtl="0"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lang="tr-TR" sz="11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2400" y="1019142"/>
            <a:ext cx="8689134" cy="2377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numCol="2" spcCol="360000">
            <a:spAutoFit/>
          </a:bodyPr>
          <a:lstStyle/>
          <a:p>
            <a:pPr lvl="0"/>
            <a:r>
              <a:rPr lang="tr-TR" dirty="0" smtClean="0"/>
              <a:t>Click to edit Master text styles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1901" y="269875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dirty="0" smtClean="0"/>
              <a:t>Click to edit Master title style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560388" y="836613"/>
            <a:ext cx="8785225" cy="0"/>
          </a:xfrm>
          <a:prstGeom prst="line">
            <a:avLst/>
          </a:prstGeom>
          <a:noFill/>
          <a:ln w="9525">
            <a:solidFill>
              <a:srgbClr val="00325A">
                <a:alpha val="49804"/>
              </a:srgbClr>
            </a:solidFill>
            <a:round/>
            <a:headEnd/>
            <a:tailEnd/>
          </a:ln>
          <a:effectLst/>
        </p:spPr>
        <p:txBody>
          <a:bodyPr lIns="120267" tIns="62539" rIns="120267" bIns="62539" anchor="ctr" anchorCtr="1"/>
          <a:lstStyle/>
          <a:p>
            <a:pPr>
              <a:defRPr/>
            </a:pPr>
            <a:endParaRPr lang="tr-TR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>
            <a:off x="560388" y="6165850"/>
            <a:ext cx="8785225" cy="0"/>
          </a:xfrm>
          <a:prstGeom prst="line">
            <a:avLst/>
          </a:prstGeom>
          <a:noFill/>
          <a:ln w="9525">
            <a:solidFill>
              <a:srgbClr val="00325A">
                <a:alpha val="49804"/>
              </a:srgbClr>
            </a:solidFill>
            <a:round/>
            <a:headEnd/>
            <a:tailEnd/>
          </a:ln>
          <a:effectLst/>
        </p:spPr>
        <p:txBody>
          <a:bodyPr lIns="120267" tIns="62539" rIns="120267" bIns="62539" anchor="ctr" anchorCtr="1"/>
          <a:lstStyle/>
          <a:p>
            <a:pPr>
              <a:defRPr/>
            </a:pPr>
            <a:endParaRPr lang="tr-TR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7267" y="61591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9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653661A-5803-4420-A8FA-51D04474B72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986" y="6242488"/>
            <a:ext cx="1637548" cy="4268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3" r:id="rId2"/>
    <p:sldLayoutId id="2147483732" r:id="rId3"/>
    <p:sldLayoutId id="2147483731" r:id="rId4"/>
    <p:sldLayoutId id="2147483704" r:id="rId5"/>
    <p:sldLayoutId id="214748373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11045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11045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11045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11045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11045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11045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11045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11045C"/>
          </a:solidFill>
          <a:latin typeface="Verdana" pitchFamily="34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5000"/>
        </a:spcAft>
        <a:buClr>
          <a:srgbClr val="00325A"/>
        </a:buClr>
        <a:buFont typeface="Verdana" pitchFamily="34" charset="0"/>
        <a:buChar char="●"/>
        <a:tabLst>
          <a:tab pos="812800" algn="l"/>
        </a:tabLst>
        <a:defRPr lang="tr-TR" sz="900" kern="1200" dirty="0" smtClean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180975" indent="-180975" algn="l" rtl="0" eaLnBrk="0" fontAlgn="base" hangingPunct="0">
        <a:spcBef>
          <a:spcPct val="0"/>
        </a:spcBef>
        <a:spcAft>
          <a:spcPct val="5000"/>
        </a:spcAft>
        <a:buClr>
          <a:srgbClr val="4E5298"/>
        </a:buClr>
        <a:buFont typeface="Wingdings" pitchFamily="2" charset="2"/>
        <a:buChar char="§"/>
        <a:tabLst>
          <a:tab pos="812800" algn="l"/>
        </a:tabLst>
        <a:defRPr lang="tr-TR" sz="900" kern="1200" dirty="0" smtClean="0">
          <a:solidFill>
            <a:srgbClr val="00325A"/>
          </a:solidFill>
          <a:latin typeface="Verdana" pitchFamily="34" charset="0"/>
          <a:ea typeface="+mn-ea"/>
          <a:cs typeface="+mn-cs"/>
        </a:defRPr>
      </a:lvl2pPr>
      <a:lvl3pPr marL="180975" indent="-180975" algn="l" rtl="0" eaLnBrk="0" fontAlgn="base" hangingPunct="0">
        <a:spcBef>
          <a:spcPct val="0"/>
        </a:spcBef>
        <a:spcAft>
          <a:spcPct val="5000"/>
        </a:spcAft>
        <a:buClr>
          <a:srgbClr val="4E5298"/>
        </a:buClr>
        <a:buFont typeface="Wingdings" pitchFamily="2" charset="2"/>
        <a:buChar char="§"/>
        <a:tabLst>
          <a:tab pos="812800" algn="l"/>
        </a:tabLst>
        <a:defRPr lang="tr-TR" sz="900" kern="1200" dirty="0" smtClean="0">
          <a:solidFill>
            <a:srgbClr val="00325A"/>
          </a:solidFill>
          <a:latin typeface="Verdana" pitchFamily="34" charset="0"/>
          <a:ea typeface="+mn-ea"/>
          <a:cs typeface="+mn-cs"/>
        </a:defRPr>
      </a:lvl3pPr>
      <a:lvl4pPr marL="180975" indent="-180975" algn="l" rtl="0" eaLnBrk="0" fontAlgn="base" hangingPunct="0">
        <a:spcBef>
          <a:spcPct val="0"/>
        </a:spcBef>
        <a:spcAft>
          <a:spcPct val="5000"/>
        </a:spcAft>
        <a:buClr>
          <a:srgbClr val="4E5298"/>
        </a:buClr>
        <a:buFont typeface="Wingdings" pitchFamily="2" charset="2"/>
        <a:buChar char="§"/>
        <a:tabLst>
          <a:tab pos="812800" algn="l"/>
        </a:tabLst>
        <a:defRPr lang="tr-TR" sz="900" kern="1200" dirty="0" smtClean="0">
          <a:solidFill>
            <a:srgbClr val="00325A"/>
          </a:solidFill>
          <a:latin typeface="Verdana" pitchFamily="34" charset="0"/>
          <a:ea typeface="+mn-ea"/>
          <a:cs typeface="+mn-cs"/>
        </a:defRPr>
      </a:lvl4pPr>
      <a:lvl5pPr marL="180975" indent="-180975" algn="l" rtl="0" eaLnBrk="0" fontAlgn="base" hangingPunct="0">
        <a:spcBef>
          <a:spcPct val="0"/>
        </a:spcBef>
        <a:spcAft>
          <a:spcPct val="5000"/>
        </a:spcAft>
        <a:buClr>
          <a:srgbClr val="4E5298"/>
        </a:buClr>
        <a:buFont typeface="Wingdings" pitchFamily="2" charset="2"/>
        <a:buChar char="§"/>
        <a:tabLst>
          <a:tab pos="812800" algn="l"/>
        </a:tabLst>
        <a:defRPr lang="tr-TR" sz="900" kern="1200" dirty="0" smtClean="0">
          <a:solidFill>
            <a:srgbClr val="00325A"/>
          </a:solidFill>
          <a:latin typeface="Verdana" pitchFamily="34" charset="0"/>
          <a:ea typeface="+mn-ea"/>
          <a:cs typeface="+mn-cs"/>
        </a:defRPr>
      </a:lvl5pPr>
      <a:lvl6pPr marL="2517775" indent="-228600" algn="l" rtl="0" fontAlgn="base">
        <a:spcBef>
          <a:spcPct val="0"/>
        </a:spcBef>
        <a:spcAft>
          <a:spcPct val="60000"/>
        </a:spcAft>
        <a:buClr>
          <a:srgbClr val="4E5298"/>
        </a:buClr>
        <a:buFont typeface="Wingdings" pitchFamily="2" charset="2"/>
        <a:buChar char="§"/>
        <a:tabLst>
          <a:tab pos="812800" algn="l"/>
        </a:tabLst>
        <a:defRPr sz="1200">
          <a:solidFill>
            <a:schemeClr val="tx1"/>
          </a:solidFill>
          <a:latin typeface="+mn-lt"/>
        </a:defRPr>
      </a:lvl6pPr>
      <a:lvl7pPr marL="2974975" indent="-228600" algn="l" rtl="0" fontAlgn="base">
        <a:spcBef>
          <a:spcPct val="0"/>
        </a:spcBef>
        <a:spcAft>
          <a:spcPct val="60000"/>
        </a:spcAft>
        <a:buClr>
          <a:srgbClr val="4E5298"/>
        </a:buClr>
        <a:buFont typeface="Wingdings" pitchFamily="2" charset="2"/>
        <a:buChar char="§"/>
        <a:tabLst>
          <a:tab pos="812800" algn="l"/>
        </a:tabLst>
        <a:defRPr sz="1200">
          <a:solidFill>
            <a:schemeClr val="tx1"/>
          </a:solidFill>
          <a:latin typeface="+mn-lt"/>
        </a:defRPr>
      </a:lvl7pPr>
      <a:lvl8pPr marL="3432175" indent="-228600" algn="l" rtl="0" fontAlgn="base">
        <a:spcBef>
          <a:spcPct val="0"/>
        </a:spcBef>
        <a:spcAft>
          <a:spcPct val="60000"/>
        </a:spcAft>
        <a:buClr>
          <a:srgbClr val="4E5298"/>
        </a:buClr>
        <a:buFont typeface="Wingdings" pitchFamily="2" charset="2"/>
        <a:buChar char="§"/>
        <a:tabLst>
          <a:tab pos="812800" algn="l"/>
        </a:tabLst>
        <a:defRPr sz="1200">
          <a:solidFill>
            <a:schemeClr val="tx1"/>
          </a:solidFill>
          <a:latin typeface="+mn-lt"/>
        </a:defRPr>
      </a:lvl8pPr>
      <a:lvl9pPr marL="3889375" indent="-228600" algn="l" rtl="0" fontAlgn="base">
        <a:spcBef>
          <a:spcPct val="0"/>
        </a:spcBef>
        <a:spcAft>
          <a:spcPct val="60000"/>
        </a:spcAft>
        <a:buClr>
          <a:srgbClr val="4E5298"/>
        </a:buClr>
        <a:buFont typeface="Wingdings" pitchFamily="2" charset="2"/>
        <a:buChar char="§"/>
        <a:tabLst>
          <a:tab pos="812800" algn="l"/>
        </a:tabLst>
        <a:defRPr sz="12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000" dirty="0" smtClean="0"/>
              <a:t>VİOP Elektrik Vadeli İ</a:t>
            </a:r>
            <a:r>
              <a:rPr lang="tr-TR" sz="3000" dirty="0" smtClean="0"/>
              <a:t>ş</a:t>
            </a:r>
            <a:r>
              <a:rPr sz="3000" dirty="0" smtClean="0"/>
              <a:t>lem Sözleşmelerinde Piyasa Yapıcılık Uygulamaları</a:t>
            </a:r>
            <a:endParaRPr lang="tr-T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8838" y="4014000"/>
            <a:ext cx="894476" cy="184666"/>
          </a:xfrm>
        </p:spPr>
        <p:txBody>
          <a:bodyPr/>
          <a:lstStyle/>
          <a:p>
            <a:r>
              <a:rPr lang="tr-TR" dirty="0" smtClean="0"/>
              <a:t>17.02.2016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/>
              <a:t>Elektrik Vadeli İşlem Sözleşmeleri – </a:t>
            </a:r>
            <a:r>
              <a:rPr lang="tr-TR" sz="1600" dirty="0"/>
              <a:t>Korunma Örneği 1</a:t>
            </a:r>
            <a:endParaRPr lang="tr-TR" sz="1600" i="1" dirty="0"/>
          </a:p>
        </p:txBody>
      </p:sp>
      <p:sp>
        <p:nvSpPr>
          <p:cNvPr id="8" name="Text Placeholder 10"/>
          <p:cNvSpPr txBox="1">
            <a:spLocks/>
          </p:cNvSpPr>
          <p:nvPr/>
        </p:nvSpPr>
        <p:spPr>
          <a:xfrm>
            <a:off x="570952" y="1052736"/>
            <a:ext cx="4172322" cy="33855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5pPr>
            <a:lvl6pPr marL="25177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9749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4321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8893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sz="1200" b="1" dirty="0" smtClean="0">
                <a:solidFill>
                  <a:srgbClr val="C94E03"/>
                </a:solidFill>
                <a:latin typeface="Times New Roman" pitchFamily="18" charset="0"/>
                <a:cs typeface="Times New Roman" pitchFamily="18" charset="0"/>
              </a:rPr>
              <a:t>Üretim Santrali</a:t>
            </a:r>
            <a:endParaRPr lang="tr-TR" sz="1200" b="1" dirty="0">
              <a:solidFill>
                <a:srgbClr val="C94E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1194"/>
          <p:cNvSpPr>
            <a:spLocks noChangeShapeType="1"/>
          </p:cNvSpPr>
          <p:nvPr/>
        </p:nvSpPr>
        <p:spPr bwMode="auto">
          <a:xfrm>
            <a:off x="674822" y="1324746"/>
            <a:ext cx="1073822" cy="0"/>
          </a:xfrm>
          <a:prstGeom prst="line">
            <a:avLst/>
          </a:prstGeom>
          <a:noFill/>
          <a:ln w="9525">
            <a:solidFill>
              <a:srgbClr val="887887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892660" y="1701118"/>
            <a:ext cx="5915106" cy="71977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Gün öncesinde gerçekleşmiş fiyat ortalamları aşağıdaki gibi olduğunda;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Ocak ayı: 124 TL/MWh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Şubat ayı: 108 TL/MWh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Mart ayı: 98 TL/MWh</a:t>
            </a:r>
            <a:endParaRPr lang="tr-TR" sz="1200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918214" y="2529210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1 MWH için kâr/zarar durumu</a:t>
            </a:r>
            <a:endParaRPr lang="tr-TR" sz="12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1784649" y="3356992"/>
          <a:ext cx="6264695" cy="1993208"/>
        </p:xfrm>
        <a:graphic>
          <a:graphicData uri="http://schemas.openxmlformats.org/drawingml/2006/table">
            <a:tbl>
              <a:tblPr/>
              <a:tblGrid>
                <a:gridCol w="1500413"/>
                <a:gridCol w="1121002"/>
                <a:gridCol w="1310707"/>
                <a:gridCol w="950263"/>
                <a:gridCol w="1382310"/>
              </a:tblGrid>
              <a:tr h="592496">
                <a:tc>
                  <a:txBody>
                    <a:bodyPr/>
                    <a:lstStyle/>
                    <a:p>
                      <a:pPr algn="ctr" rtl="0" fontAlgn="ctr"/>
                      <a:endParaRPr lang="tr-TR" sz="9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79319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5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Ocak</a:t>
                      </a:r>
                      <a:endParaRPr lang="tr-TR" sz="9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79319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5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Şubat</a:t>
                      </a:r>
                      <a:endParaRPr lang="tr-TR" sz="9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79319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5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Mart</a:t>
                      </a:r>
                      <a:endParaRPr lang="tr-TR" sz="9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79319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5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Tüm</a:t>
                      </a:r>
                      <a:endParaRPr lang="tr-TR" sz="9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79319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5000"/>
                    </a:solidFill>
                  </a:tcPr>
                </a:tc>
              </a:tr>
              <a:tr h="3501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Vadeli</a:t>
                      </a:r>
                      <a:r>
                        <a:rPr lang="tr-TR" sz="900" kern="1200" baseline="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Satış Fiyatı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118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102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Spot</a:t>
                      </a:r>
                      <a:r>
                        <a:rPr lang="tr-TR" sz="900" kern="1200" baseline="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Satış Fiyatı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124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106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95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108,33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501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Vadeli</a:t>
                      </a:r>
                      <a:r>
                        <a:rPr lang="tr-TR" sz="900" kern="1200" baseline="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 Piyasa Kâr/Zarar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-6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4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1,67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Gerçekleşmiş Satış Fiyatı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118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102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1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156" y="2844792"/>
            <a:ext cx="4222144" cy="1384995"/>
          </a:xfrm>
        </p:spPr>
        <p:txBody>
          <a:bodyPr/>
          <a:lstStyle/>
          <a:p>
            <a:r>
              <a:rPr dirty="0" smtClean="0"/>
              <a:t>Elektrik Vadeli İşlem Sözleşmeleri</a:t>
            </a:r>
            <a:br>
              <a:rPr dirty="0" smtClean="0"/>
            </a:br>
            <a:r>
              <a:rPr b="1" dirty="0" smtClean="0"/>
              <a:t>Piyasa Yapıcılık Uygulamaları</a:t>
            </a:r>
            <a:br>
              <a:rPr b="1" dirty="0" smtClean="0"/>
            </a:br>
            <a:r>
              <a:rPr dirty="0" smtClean="0"/>
              <a:t/>
            </a:r>
            <a:br>
              <a:rPr dirty="0" smtClean="0"/>
            </a:b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600" y="2954331"/>
            <a:ext cx="1872000" cy="707886"/>
          </a:xfrm>
        </p:spPr>
        <p:txBody>
          <a:bodyPr/>
          <a:lstStyle/>
          <a:p>
            <a:r>
              <a:rPr lang="tr-TR" dirty="0"/>
              <a:t>VİOP Elektrik Vadeli İşlem Sözleşmelerinde Piyasa Yapıcılık Uygulamaları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D6DD77-9F9B-4DD4-A377-0C67A0984FB9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6" name="Pentagon 5"/>
          <p:cNvSpPr/>
          <p:nvPr/>
        </p:nvSpPr>
        <p:spPr bwMode="auto">
          <a:xfrm>
            <a:off x="3152800" y="3308274"/>
            <a:ext cx="192090" cy="146052"/>
          </a:xfrm>
          <a:prstGeom prst="homePlate">
            <a:avLst/>
          </a:prstGeom>
          <a:solidFill>
            <a:schemeClr val="tx1"/>
          </a:solidFill>
          <a:ln w="6350">
            <a:solidFill>
              <a:srgbClr val="00325D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3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 smtClean="0"/>
              <a:t>Piyasa Yapıcılık Uygulamaları – </a:t>
            </a:r>
            <a:r>
              <a:rPr lang="tr-TR" sz="1600" dirty="0" smtClean="0"/>
              <a:t>Özellikler</a:t>
            </a:r>
            <a:endParaRPr lang="tr-TR" sz="1600" i="1" dirty="0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1847283" y="1325794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1 Ekim 2015 tarihi itibari ile Baz Yük Elektrik Vadeli İşlem Sözleşmeleri piyasa yapıcılık programına dahil edilmiştir.</a:t>
            </a:r>
            <a:endParaRPr lang="tr-TR" sz="1200" dirty="0"/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857733" y="2781238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Maksimum Alım – Satım Fiyat Aralığı (Spread)</a:t>
            </a:r>
            <a:endParaRPr lang="tr-TR" sz="1200" dirty="0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857733" y="3501318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Piyasada Bulunma Oranı</a:t>
            </a:r>
            <a:endParaRPr lang="tr-TR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857733" y="2061158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Minimum Emir Büyüklüğü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35030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 smtClean="0"/>
              <a:t>Piyasa Yapıcılık Uygulamaları – </a:t>
            </a:r>
            <a:r>
              <a:rPr lang="tr-TR" sz="1600" dirty="0" smtClean="0"/>
              <a:t>Elektrik Vadeli İşlem Sözleşmeleri</a:t>
            </a:r>
            <a:endParaRPr lang="tr-TR" sz="1600" i="1" dirty="0"/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857733" y="2254192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err="1" smtClean="0"/>
              <a:t>Likitide</a:t>
            </a:r>
            <a:endParaRPr lang="tr-TR" sz="1200" dirty="0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857733" y="2968199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Dar alım satım makası</a:t>
            </a:r>
            <a:endParaRPr lang="tr-TR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9171" y="3823331"/>
            <a:ext cx="6629400" cy="1543050"/>
          </a:xfrm>
          <a:prstGeom prst="rect">
            <a:avLst/>
          </a:prstGeom>
        </p:spPr>
      </p:pic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857733" y="1556792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Altı Piyasa Yapıcı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2128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 smtClean="0"/>
              <a:t>Piyasa Yapıcılık Uygulamaları – </a:t>
            </a:r>
            <a:r>
              <a:rPr lang="tr-TR" sz="1600" dirty="0" smtClean="0"/>
              <a:t>Elektrik Vadeli İşlem Sözleşmeleri</a:t>
            </a:r>
            <a:endParaRPr lang="tr-TR" sz="16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103903"/>
              </p:ext>
            </p:extLst>
          </p:nvPr>
        </p:nvGraphicFramePr>
        <p:xfrm>
          <a:off x="571440" y="1054071"/>
          <a:ext cx="8594028" cy="4749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78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 smtClean="0"/>
              <a:t>Piyasa Yapıcılık Uygulamaları – </a:t>
            </a:r>
            <a:r>
              <a:rPr lang="tr-TR" sz="1600" dirty="0" smtClean="0"/>
              <a:t>Elektrik Vadeli İşlem Sözleşmeleri</a:t>
            </a:r>
            <a:endParaRPr lang="tr-TR" sz="16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655986" y="1054071"/>
          <a:ext cx="8594028" cy="4749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91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 smtClean="0"/>
              <a:t>Piyasa Yapıcılık Uygulamaları – </a:t>
            </a:r>
            <a:r>
              <a:rPr lang="tr-TR" sz="1600" dirty="0" smtClean="0"/>
              <a:t>Elektrik Vadeli İşlem Sözleşmeleri</a:t>
            </a:r>
            <a:endParaRPr lang="tr-TR" sz="1600" i="1" dirty="0"/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816945" y="3645024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b="1" dirty="0" smtClean="0"/>
              <a:t>Sorumlu olunan sözleşmeler: </a:t>
            </a:r>
            <a:r>
              <a:rPr lang="tr-TR" sz="1200" dirty="0" smtClean="0"/>
              <a:t>En yakın üç vade ayı</a:t>
            </a:r>
            <a:endParaRPr lang="tr-TR" sz="1200" dirty="0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827395" y="4437422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eaLnBrk="0" hangingPunct="0">
              <a:spcBef>
                <a:spcPct val="0"/>
              </a:spcBef>
              <a:spcAft>
                <a:spcPct val="0"/>
              </a:spcAft>
            </a:pPr>
            <a:r>
              <a:rPr lang="tr-TR" sz="1200" b="1" dirty="0" smtClean="0"/>
              <a:t>Piyasada Bulunma Oranı: </a:t>
            </a:r>
            <a:r>
              <a:rPr lang="tr-TR" sz="1200" dirty="0" smtClean="0"/>
              <a:t>Aylık dönemler itibarıyla piyasanın açık olduğu sürenin %70’i</a:t>
            </a:r>
            <a:endParaRPr lang="tr-TR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538036"/>
              </p:ext>
            </p:extLst>
          </p:nvPr>
        </p:nvGraphicFramePr>
        <p:xfrm>
          <a:off x="1388360" y="1961009"/>
          <a:ext cx="6772275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5" imgW="6772224" imgH="1323896" progId="Excel.Sheet.12">
                  <p:embed/>
                </p:oleObj>
              </mc:Choice>
              <mc:Fallback>
                <p:oleObj name="Worksheet" r:id="rId5" imgW="6772224" imgH="13238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88360" y="1961009"/>
                        <a:ext cx="6772275" cy="132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640632" y="1167275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Alım satım </a:t>
            </a:r>
            <a:r>
              <a:rPr lang="tr-TR" sz="1200" dirty="0" err="1" smtClean="0"/>
              <a:t>spreadleri</a:t>
            </a:r>
            <a:r>
              <a:rPr lang="tr-TR" sz="1200" dirty="0" smtClean="0"/>
              <a:t> her bir ay için ayrı ayrı belirlenir.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30670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 smtClean="0"/>
              <a:t>Piyasa Yapıcılık Uygulamaları – </a:t>
            </a:r>
            <a:r>
              <a:rPr lang="tr-TR" sz="1600" dirty="0" smtClean="0"/>
              <a:t>Muaf Olunan Durumlar</a:t>
            </a:r>
            <a:endParaRPr lang="tr-TR" sz="1600" i="1" dirty="0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1827395" y="1694002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Dayanak varlığın spot piyasasında yaşanan olağandışı durumlar</a:t>
            </a:r>
            <a:endParaRPr lang="tr-TR" sz="1200" dirty="0"/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847283" y="2486090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Talep Dalgalanması</a:t>
            </a:r>
            <a:endParaRPr lang="tr-TR" sz="1200" dirty="0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857733" y="3278488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Üretimde Yaşanacak Kesintiler</a:t>
            </a:r>
            <a:endParaRPr lang="tr-TR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000" dirty="0" smtClean="0"/>
              <a:t>VİOP Elektrik Vadeli İ</a:t>
            </a:r>
            <a:r>
              <a:rPr lang="tr-TR" sz="3000" dirty="0" smtClean="0"/>
              <a:t>ş</a:t>
            </a:r>
            <a:r>
              <a:rPr sz="3000" dirty="0" smtClean="0"/>
              <a:t>lem Sözleşmelerinde Piyasa Yapıcılık Uygulamaları</a:t>
            </a:r>
            <a:endParaRPr lang="tr-TR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8838" y="4014000"/>
            <a:ext cx="894476" cy="184666"/>
          </a:xfrm>
        </p:spPr>
        <p:txBody>
          <a:bodyPr/>
          <a:lstStyle/>
          <a:p>
            <a:r>
              <a:rPr lang="tr-TR" dirty="0" smtClean="0"/>
              <a:t>17.02.2016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423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156" y="2683210"/>
            <a:ext cx="4222144" cy="1708160"/>
          </a:xfrm>
        </p:spPr>
        <p:txBody>
          <a:bodyPr/>
          <a:lstStyle/>
          <a:p>
            <a:r>
              <a:rPr b="1" dirty="0" smtClean="0"/>
              <a:t>Elektrik Vadeli İşlem Sözleşmeleri</a:t>
            </a:r>
            <a:br>
              <a:rPr b="1" dirty="0" smtClean="0"/>
            </a:br>
            <a:r>
              <a:rPr dirty="0" smtClean="0"/>
              <a:t>Piyasa Yapıcılık Uygulamaları</a:t>
            </a:r>
            <a:br>
              <a:rPr dirty="0" smtClean="0"/>
            </a:br>
            <a:r>
              <a:rPr dirty="0" smtClean="0"/>
              <a:t/>
            </a:r>
            <a:br>
              <a:rPr dirty="0" smtClean="0"/>
            </a:b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600" y="2954331"/>
            <a:ext cx="1872000" cy="707886"/>
          </a:xfrm>
        </p:spPr>
        <p:txBody>
          <a:bodyPr/>
          <a:lstStyle/>
          <a:p>
            <a:r>
              <a:rPr lang="tr-TR" dirty="0"/>
              <a:t>VİOP Elektrik Vadeli İşlem Sözleşmelerinde Piyasa Yapıcılık Uygulamaları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D6DD77-9F9B-4DD4-A377-0C67A0984FB9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6" name="Pentagon 5"/>
          <p:cNvSpPr/>
          <p:nvPr/>
        </p:nvSpPr>
        <p:spPr bwMode="auto">
          <a:xfrm>
            <a:off x="3154338" y="2990844"/>
            <a:ext cx="192090" cy="146052"/>
          </a:xfrm>
          <a:prstGeom prst="homePlate">
            <a:avLst/>
          </a:prstGeom>
          <a:solidFill>
            <a:schemeClr val="tx1"/>
          </a:solidFill>
          <a:ln w="6350">
            <a:solidFill>
              <a:srgbClr val="00325D"/>
            </a:solidFill>
            <a:round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/>
              <a:t>Elektrik Vadeli İşlem </a:t>
            </a:r>
            <a:r>
              <a:rPr lang="tr-TR" sz="1600" b="1" dirty="0" smtClean="0"/>
              <a:t>Sözleşmeleri - </a:t>
            </a:r>
            <a:r>
              <a:rPr lang="tr-TR" sz="1600" dirty="0" smtClean="0"/>
              <a:t>Dayanak Varlık / Vade Sonu Uzlaşma Fiyatı</a:t>
            </a:r>
            <a:endParaRPr lang="tr-TR" sz="1600" dirty="0"/>
          </a:p>
        </p:txBody>
      </p:sp>
      <p:sp>
        <p:nvSpPr>
          <p:cNvPr id="16" name="Text Placeholder 10"/>
          <p:cNvSpPr txBox="1">
            <a:spLocks/>
          </p:cNvSpPr>
          <p:nvPr/>
        </p:nvSpPr>
        <p:spPr>
          <a:xfrm>
            <a:off x="569330" y="1218238"/>
            <a:ext cx="4172322" cy="33855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5pPr>
            <a:lvl6pPr marL="25177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9749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4321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8893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rgbClr val="C94E03"/>
                </a:solidFill>
                <a:latin typeface="Times New Roman" pitchFamily="18" charset="0"/>
                <a:cs typeface="Times New Roman" pitchFamily="18" charset="0"/>
              </a:rPr>
              <a:t>Dayanak Varlık/Vade Sonu Uzlaşma Fiyatı</a:t>
            </a:r>
            <a:endParaRPr lang="tr-TR" sz="1400" b="1" dirty="0">
              <a:solidFill>
                <a:srgbClr val="C94E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1194"/>
          <p:cNvSpPr>
            <a:spLocks noChangeShapeType="1"/>
          </p:cNvSpPr>
          <p:nvPr/>
        </p:nvSpPr>
        <p:spPr bwMode="auto">
          <a:xfrm>
            <a:off x="673199" y="1490248"/>
            <a:ext cx="2803637" cy="0"/>
          </a:xfrm>
          <a:prstGeom prst="line">
            <a:avLst/>
          </a:prstGeom>
          <a:noFill/>
          <a:ln w="9525">
            <a:solidFill>
              <a:srgbClr val="887887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1892660" y="1737122"/>
            <a:ext cx="5915106" cy="84625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r>
              <a:rPr lang="tr-TR" sz="1200" b="1" dirty="0" smtClean="0"/>
              <a:t>Dayanak Varlık</a:t>
            </a:r>
            <a:r>
              <a:rPr lang="tr-TR" sz="1200" dirty="0" smtClean="0"/>
              <a:t>; vade ayının her bir saati için </a:t>
            </a:r>
            <a:r>
              <a:rPr lang="tr-TR" sz="1200" dirty="0"/>
              <a:t>TEİAS bünyesindeki PMUM (Piyasa Mali </a:t>
            </a:r>
            <a:r>
              <a:rPr lang="tr-TR" sz="1200" dirty="0" smtClean="0"/>
              <a:t>Uzlaştırma Merkezi</a:t>
            </a:r>
            <a:r>
              <a:rPr lang="tr-TR" sz="1200" dirty="0"/>
              <a:t>) tarafından açıklanan Kısıtsız Piyasa Takas Fiyatlarından</a:t>
            </a:r>
          </a:p>
          <a:p>
            <a:r>
              <a:rPr lang="tr-TR" sz="1200" dirty="0"/>
              <a:t>(KPTF) hesaplanan basit aritmetik ortalamasıdır</a:t>
            </a:r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569330" y="2785196"/>
            <a:ext cx="4172322" cy="33855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5pPr>
            <a:lvl6pPr marL="25177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9749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4321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8893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rgbClr val="C94E03"/>
                </a:solidFill>
                <a:latin typeface="Times New Roman" pitchFamily="18" charset="0"/>
                <a:cs typeface="Times New Roman" pitchFamily="18" charset="0"/>
              </a:rPr>
              <a:t>Sözleşme Büyüklüğü</a:t>
            </a:r>
            <a:endParaRPr lang="tr-TR" sz="1400" b="1" dirty="0">
              <a:solidFill>
                <a:srgbClr val="C94E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1901478" y="3325566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Sözleşme büyüklüğü ilgili vade döneminde nakdi olarak uzlaşılacak elektrik miktarı üzerinden hesaplanmaktadır.</a:t>
            </a:r>
            <a:endParaRPr lang="tr-TR" sz="1200" dirty="0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1927032" y="3973638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Her vade ayı için sözleşme büyüklüğü değişir.</a:t>
            </a:r>
            <a:endParaRPr lang="tr-TR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901478" y="4644134"/>
            <a:ext cx="5915106" cy="71301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Vade ayındaki saat sayısı * 0,1 </a:t>
            </a:r>
            <a:r>
              <a:rPr lang="tr-TR" sz="1200" dirty="0" err="1" smtClean="0"/>
              <a:t>MWh</a:t>
            </a:r>
            <a:r>
              <a:rPr lang="tr-TR" sz="1200" dirty="0" smtClean="0"/>
              <a:t>.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30 gün içeren aylar için sözleşme büyüklüğü 72 </a:t>
            </a:r>
            <a:r>
              <a:rPr lang="tr-TR" sz="1200" dirty="0" err="1" smtClean="0"/>
              <a:t>MWh</a:t>
            </a:r>
            <a:r>
              <a:rPr lang="tr-TR" sz="1200" dirty="0" smtClean="0"/>
              <a:t>.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 </a:t>
            </a:r>
            <a:r>
              <a:rPr lang="tr-TR" sz="1200" dirty="0" smtClean="0"/>
              <a:t>(30 * 24 * 0,1 </a:t>
            </a:r>
            <a:r>
              <a:rPr lang="tr-TR" sz="1200" dirty="0" err="1" smtClean="0"/>
              <a:t>MWh</a:t>
            </a:r>
            <a:r>
              <a:rPr lang="tr-TR" sz="1200" dirty="0" smtClean="0"/>
              <a:t>)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33289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/>
              <a:t>Elektrik Vadeli İşlem Sözleşmeleri – </a:t>
            </a:r>
            <a:r>
              <a:rPr lang="tr-TR" sz="1600" dirty="0" smtClean="0"/>
              <a:t>VIOP</a:t>
            </a:r>
            <a:r>
              <a:rPr lang="tr-TR" sz="1600" b="1" dirty="0" smtClean="0"/>
              <a:t>- </a:t>
            </a:r>
            <a:r>
              <a:rPr lang="tr-TR" sz="1600" i="1" dirty="0"/>
              <a:t>Baz Yük Elektrik Sözleşmesi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3332820" y="1683704"/>
          <a:ext cx="3168352" cy="3833528"/>
        </p:xfrm>
        <a:graphic>
          <a:graphicData uri="http://schemas.openxmlformats.org/drawingml/2006/table">
            <a:tbl>
              <a:tblPr/>
              <a:tblGrid>
                <a:gridCol w="1117370"/>
                <a:gridCol w="898854"/>
                <a:gridCol w="1152128"/>
              </a:tblGrid>
              <a:tr h="40220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AY</a:t>
                      </a:r>
                      <a:endParaRPr lang="tr-TR" sz="9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79319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5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 smtClean="0">
                          <a:solidFill>
                            <a:srgbClr val="FFFFFF"/>
                          </a:solidFill>
                          <a:latin typeface="Verdana"/>
                        </a:rPr>
                        <a:t>Gün</a:t>
                      </a:r>
                      <a:r>
                        <a:rPr lang="tr-TR" sz="900" b="1" i="0" u="none" strike="noStrike" baseline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 Sayısı</a:t>
                      </a:r>
                      <a:endParaRPr lang="tr-TR" sz="9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79319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5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baseline="0" dirty="0" smtClean="0">
                          <a:solidFill>
                            <a:srgbClr val="FFFFFF"/>
                          </a:solidFill>
                          <a:latin typeface="Verdana"/>
                        </a:rPr>
                        <a:t>Toplam Saat sayısı</a:t>
                      </a:r>
                      <a:endParaRPr lang="tr-TR" sz="900" b="1" i="0" u="none" strike="noStrike" dirty="0">
                        <a:solidFill>
                          <a:srgbClr val="FFFFFF"/>
                        </a:solidFill>
                        <a:latin typeface="Verdana"/>
                      </a:endParaRPr>
                    </a:p>
                  </a:txBody>
                  <a:tcPr marL="79319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5000"/>
                    </a:solidFill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Ocak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31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744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Şubat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28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672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Şubat-Artık Yıl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29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696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Mart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31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743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Nisan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720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Mayıs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31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744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Haziran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720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Temmuz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31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744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Ağustos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31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744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Eylül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720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Ekim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31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745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Kasım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720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6394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Aralık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31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900" kern="1200" dirty="0" smtClean="0">
                          <a:solidFill>
                            <a:srgbClr val="070C3F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744</a:t>
                      </a:r>
                      <a:endParaRPr lang="tr-TR" sz="900" kern="1200" dirty="0">
                        <a:solidFill>
                          <a:srgbClr val="070C3F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8813" marR="8813" marT="8813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Text Placeholder 10"/>
          <p:cNvSpPr txBox="1">
            <a:spLocks/>
          </p:cNvSpPr>
          <p:nvPr/>
        </p:nvSpPr>
        <p:spPr>
          <a:xfrm>
            <a:off x="570952" y="1052736"/>
            <a:ext cx="4172322" cy="33855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5pPr>
            <a:lvl6pPr marL="25177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9749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4321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8893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sz="1200" b="1" dirty="0" smtClean="0">
                <a:solidFill>
                  <a:srgbClr val="C94E03"/>
                </a:solidFill>
                <a:latin typeface="Times New Roman" pitchFamily="18" charset="0"/>
                <a:cs typeface="Times New Roman" pitchFamily="18" charset="0"/>
              </a:rPr>
              <a:t>Aylara Göre Baz Yük Vadeli İşlem Sözleşmesi Büyüklükleri</a:t>
            </a:r>
            <a:endParaRPr lang="tr-TR" sz="1200" b="1" dirty="0">
              <a:solidFill>
                <a:srgbClr val="C94E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1194"/>
          <p:cNvSpPr>
            <a:spLocks noChangeShapeType="1"/>
          </p:cNvSpPr>
          <p:nvPr/>
        </p:nvSpPr>
        <p:spPr bwMode="auto">
          <a:xfrm>
            <a:off x="674822" y="1324746"/>
            <a:ext cx="3882134" cy="0"/>
          </a:xfrm>
          <a:prstGeom prst="line">
            <a:avLst/>
          </a:prstGeom>
          <a:noFill/>
          <a:ln w="9525">
            <a:solidFill>
              <a:srgbClr val="887887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15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/>
              <a:t>Elektrik Vadeli İşlem </a:t>
            </a:r>
            <a:r>
              <a:rPr lang="tr-TR" sz="1600" b="1" dirty="0" smtClean="0"/>
              <a:t>Sözleşmeleri – </a:t>
            </a:r>
            <a:r>
              <a:rPr lang="tr-TR" sz="1600" dirty="0" smtClean="0"/>
              <a:t>Fiyat Kotasyonu ve Minimum Fiyat Adımı</a:t>
            </a:r>
            <a:endParaRPr lang="tr-TR" sz="1600" dirty="0"/>
          </a:p>
        </p:txBody>
      </p:sp>
      <p:sp>
        <p:nvSpPr>
          <p:cNvPr id="16" name="Text Placeholder 10"/>
          <p:cNvSpPr txBox="1">
            <a:spLocks/>
          </p:cNvSpPr>
          <p:nvPr/>
        </p:nvSpPr>
        <p:spPr>
          <a:xfrm>
            <a:off x="569330" y="1218238"/>
            <a:ext cx="4172322" cy="33855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5pPr>
            <a:lvl6pPr marL="25177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9749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4321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8893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rgbClr val="C94E03"/>
                </a:solidFill>
                <a:latin typeface="Times New Roman" pitchFamily="18" charset="0"/>
                <a:cs typeface="Times New Roman" pitchFamily="18" charset="0"/>
              </a:rPr>
              <a:t>Fiyat Kotasyonu / Minimum Fiyat Adımı</a:t>
            </a:r>
            <a:endParaRPr lang="tr-TR" sz="1400" b="1" dirty="0">
              <a:solidFill>
                <a:srgbClr val="C94E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1194"/>
          <p:cNvSpPr>
            <a:spLocks noChangeShapeType="1"/>
          </p:cNvSpPr>
          <p:nvPr/>
        </p:nvSpPr>
        <p:spPr bwMode="auto">
          <a:xfrm>
            <a:off x="673199" y="1490248"/>
            <a:ext cx="2803637" cy="0"/>
          </a:xfrm>
          <a:prstGeom prst="line">
            <a:avLst/>
          </a:prstGeom>
          <a:noFill/>
          <a:ln w="9525">
            <a:solidFill>
              <a:srgbClr val="887887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1892660" y="1737122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b="1" dirty="0" smtClean="0"/>
              <a:t>1 </a:t>
            </a:r>
            <a:r>
              <a:rPr lang="tr-TR" sz="1200" b="1" dirty="0" err="1" smtClean="0"/>
              <a:t>MWh</a:t>
            </a:r>
            <a:r>
              <a:rPr lang="tr-TR" sz="1200" b="1" dirty="0"/>
              <a:t> </a:t>
            </a:r>
            <a:r>
              <a:rPr lang="tr-TR" sz="1200" dirty="0" smtClean="0"/>
              <a:t>elektrik enerjisinin TL değeri virgülden sonra iki basamak olarak ifade edilir. Örnek (115,80)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Minimum Fiyat adımı 0,10 TL’dir.</a:t>
            </a:r>
            <a:endParaRPr lang="tr-TR" sz="1200" dirty="0"/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569330" y="2785196"/>
            <a:ext cx="4172322" cy="33855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5pPr>
            <a:lvl6pPr marL="25177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9749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4321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8893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rgbClr val="C94E03"/>
                </a:solidFill>
                <a:latin typeface="Times New Roman" pitchFamily="18" charset="0"/>
                <a:cs typeface="Times New Roman" pitchFamily="18" charset="0"/>
              </a:rPr>
              <a:t>Sözleşme Büyüklüğü</a:t>
            </a:r>
            <a:endParaRPr lang="tr-TR" sz="1400" b="1" dirty="0">
              <a:solidFill>
                <a:srgbClr val="C94E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892660" y="4473116"/>
            <a:ext cx="5915106" cy="792088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29 Gün çeken Şubat ayı sözleşme büyüklüğü 29 * 24 * 0,10 </a:t>
            </a:r>
            <a:r>
              <a:rPr lang="tr-TR" sz="1200" dirty="0" err="1" smtClean="0"/>
              <a:t>MWh</a:t>
            </a:r>
            <a:r>
              <a:rPr lang="tr-TR" sz="1200" dirty="0" smtClean="0"/>
              <a:t> = 69,6 </a:t>
            </a:r>
            <a:r>
              <a:rPr lang="tr-TR" sz="1200" dirty="0" err="1" smtClean="0"/>
              <a:t>MWh’dir</a:t>
            </a:r>
            <a:r>
              <a:rPr lang="tr-TR" sz="1200" dirty="0" smtClean="0"/>
              <a:t>.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İlgili sözleşme için 115,80 TL ödenirse, sözleşmenin TL değeri : </a:t>
            </a:r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69,6 * 115,80 = 8059,68 TL olur.</a:t>
            </a:r>
            <a:endParaRPr lang="tr-TR" sz="1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4683" y="2715710"/>
            <a:ext cx="22383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/>
              <a:t>Elektrik Vadeli İşlem </a:t>
            </a:r>
            <a:r>
              <a:rPr lang="tr-TR" sz="1600" b="1" dirty="0" smtClean="0"/>
              <a:t>Sözleşmeleri – </a:t>
            </a:r>
            <a:r>
              <a:rPr lang="tr-TR" sz="1600" dirty="0" smtClean="0"/>
              <a:t>Teminat ve Kaldıraç</a:t>
            </a:r>
            <a:endParaRPr lang="tr-TR" sz="1600" dirty="0"/>
          </a:p>
        </p:txBody>
      </p:sp>
      <p:sp>
        <p:nvSpPr>
          <p:cNvPr id="16" name="Text Placeholder 10"/>
          <p:cNvSpPr txBox="1">
            <a:spLocks/>
          </p:cNvSpPr>
          <p:nvPr/>
        </p:nvSpPr>
        <p:spPr>
          <a:xfrm>
            <a:off x="569330" y="1218238"/>
            <a:ext cx="4172322" cy="33855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5pPr>
            <a:lvl6pPr marL="25177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9749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4321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8893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rgbClr val="C94E03"/>
                </a:solidFill>
                <a:latin typeface="Times New Roman" pitchFamily="18" charset="0"/>
                <a:cs typeface="Times New Roman" pitchFamily="18" charset="0"/>
              </a:rPr>
              <a:t>Teminat</a:t>
            </a:r>
            <a:endParaRPr lang="tr-TR" sz="1400" b="1" dirty="0">
              <a:solidFill>
                <a:srgbClr val="C94E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1194"/>
          <p:cNvSpPr>
            <a:spLocks noChangeShapeType="1"/>
          </p:cNvSpPr>
          <p:nvPr/>
        </p:nvSpPr>
        <p:spPr bwMode="auto">
          <a:xfrm>
            <a:off x="673199" y="1490248"/>
            <a:ext cx="2803637" cy="0"/>
          </a:xfrm>
          <a:prstGeom prst="line">
            <a:avLst/>
          </a:prstGeom>
          <a:noFill/>
          <a:ln w="9525">
            <a:solidFill>
              <a:srgbClr val="887887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1892660" y="1737122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b="1" dirty="0" smtClean="0"/>
              <a:t>1 adet Elektrik Vadeli İşlem Sözleşmesi </a:t>
            </a:r>
            <a:r>
              <a:rPr lang="tr-TR" sz="1200" dirty="0" smtClean="0"/>
              <a:t>için </a:t>
            </a:r>
            <a:r>
              <a:rPr lang="tr-TR" sz="1200" dirty="0" err="1" smtClean="0"/>
              <a:t>Takasbank’a</a:t>
            </a:r>
            <a:r>
              <a:rPr lang="tr-TR" sz="1200" dirty="0" smtClean="0"/>
              <a:t> yatırılması gereken teminat 720 TL’dir.</a:t>
            </a:r>
            <a:endParaRPr lang="tr-TR" sz="1200" dirty="0"/>
          </a:p>
        </p:txBody>
      </p:sp>
      <p:sp>
        <p:nvSpPr>
          <p:cNvPr id="20" name="Text Placeholder 10"/>
          <p:cNvSpPr txBox="1">
            <a:spLocks/>
          </p:cNvSpPr>
          <p:nvPr/>
        </p:nvSpPr>
        <p:spPr>
          <a:xfrm>
            <a:off x="569330" y="2785196"/>
            <a:ext cx="4172322" cy="33855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5pPr>
            <a:lvl6pPr marL="25177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9749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4321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8893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sz="1400" b="1" dirty="0" smtClean="0">
                <a:solidFill>
                  <a:srgbClr val="C94E03"/>
                </a:solidFill>
                <a:latin typeface="Times New Roman" pitchFamily="18" charset="0"/>
                <a:cs typeface="Times New Roman" pitchFamily="18" charset="0"/>
              </a:rPr>
              <a:t>Kaldıraç</a:t>
            </a:r>
            <a:endParaRPr lang="tr-TR" sz="1400" b="1" dirty="0">
              <a:solidFill>
                <a:srgbClr val="C94E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892660" y="4473116"/>
            <a:ext cx="5915106" cy="9001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eaLnBrk="0" hangingPunct="0">
              <a:spcBef>
                <a:spcPct val="0"/>
              </a:spcBef>
              <a:spcAft>
                <a:spcPct val="0"/>
              </a:spcAft>
            </a:pPr>
            <a:r>
              <a:rPr lang="tr-TR" sz="1050" b="1" dirty="0" smtClean="0"/>
              <a:t>Sözleşmenin TL Değeri:</a:t>
            </a:r>
            <a:r>
              <a:rPr lang="tr-TR" sz="1050" dirty="0" smtClean="0"/>
              <a:t> 29 </a:t>
            </a:r>
            <a:r>
              <a:rPr lang="tr-TR" sz="1050" dirty="0" smtClean="0"/>
              <a:t>* 24 * 0,1 *115,80 = 8059,68 TL</a:t>
            </a:r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endParaRPr lang="tr-TR" sz="1050" dirty="0" smtClean="0"/>
          </a:p>
          <a:p>
            <a:pPr eaLnBrk="0" hangingPunct="0">
              <a:spcBef>
                <a:spcPct val="0"/>
              </a:spcBef>
              <a:spcAft>
                <a:spcPct val="0"/>
              </a:spcAft>
            </a:pPr>
            <a:r>
              <a:rPr lang="tr-TR" sz="1050" b="1" dirty="0" smtClean="0"/>
              <a:t>Kaldıraç:</a:t>
            </a:r>
            <a:r>
              <a:rPr lang="tr-TR" sz="1050" dirty="0" smtClean="0"/>
              <a:t> 8059,68 </a:t>
            </a:r>
            <a:r>
              <a:rPr lang="tr-TR" sz="1050" dirty="0" smtClean="0"/>
              <a:t>TL / 720 TL = 11,19</a:t>
            </a:r>
            <a:endParaRPr lang="tr-TR" sz="1050" dirty="0"/>
          </a:p>
          <a:p>
            <a:pPr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05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4683" y="2715710"/>
            <a:ext cx="223837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/>
              <a:t>Elektrik Vadeli İşlem Sözleşmeleri </a:t>
            </a:r>
            <a:r>
              <a:rPr lang="tr-TR" sz="1600" b="1" dirty="0" smtClean="0"/>
              <a:t>– </a:t>
            </a:r>
            <a:r>
              <a:rPr lang="tr-TR" sz="1600" dirty="0" smtClean="0"/>
              <a:t>Kimler Yararlanabilir ?</a:t>
            </a:r>
            <a:endParaRPr lang="tr-TR" sz="1600" i="1" dirty="0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1827395" y="1694002"/>
            <a:ext cx="5915106" cy="33084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Elektrik üreticileri</a:t>
            </a:r>
            <a:endParaRPr lang="tr-TR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827395" y="2132856"/>
            <a:ext cx="5915106" cy="33084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Elektrik dağıtım şirketleri</a:t>
            </a:r>
            <a:endParaRPr lang="tr-TR" sz="1200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827395" y="2564904"/>
            <a:ext cx="5915106" cy="33084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Toptan ve perakende elektrik ticareti şirketleri</a:t>
            </a:r>
            <a:endParaRPr lang="tr-TR" sz="1200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827395" y="2996952"/>
            <a:ext cx="5915106" cy="33084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Sanayi şirketleri</a:t>
            </a:r>
            <a:endParaRPr lang="tr-TR" sz="1200" dirty="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827395" y="3429000"/>
            <a:ext cx="5915106" cy="330842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Elektrik maliyet riskini koruma altına almak isteyenler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8590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/>
              <a:t>Elektrik Vadeli İşlem Sözleşmeleri </a:t>
            </a:r>
            <a:r>
              <a:rPr lang="tr-TR" sz="1600" b="1" dirty="0" smtClean="0"/>
              <a:t>– </a:t>
            </a:r>
            <a:r>
              <a:rPr lang="tr-TR" sz="1600" dirty="0" smtClean="0"/>
              <a:t>Kullanım Amaçları</a:t>
            </a:r>
            <a:endParaRPr lang="tr-TR" sz="1600" i="1" dirty="0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1827395" y="1694002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Risk Yönetimi - Hedge</a:t>
            </a:r>
            <a:endParaRPr lang="tr-TR" sz="1200" dirty="0"/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1847283" y="2486090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Spekülasyon</a:t>
            </a:r>
            <a:endParaRPr lang="tr-TR" sz="1200" dirty="0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857733" y="3278488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Arbitraj</a:t>
            </a:r>
            <a:endParaRPr lang="tr-TR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85347-B0BD-4B05-B946-CF6F1243A572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71440" y="269839"/>
            <a:ext cx="8424862" cy="56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 algn="l" eaLnBrk="0" hangingPunct="0">
              <a:defRPr/>
            </a:pPr>
            <a:r>
              <a:rPr lang="tr-TR" sz="1600" b="1" dirty="0"/>
              <a:t>Elektrik Vadeli İşlem Sözleşmeleri – </a:t>
            </a:r>
            <a:r>
              <a:rPr lang="tr-TR" sz="1600" dirty="0" smtClean="0"/>
              <a:t>Korunma Örneği 1</a:t>
            </a:r>
            <a:endParaRPr lang="tr-TR" sz="1600" i="1" dirty="0"/>
          </a:p>
        </p:txBody>
      </p:sp>
      <p:sp>
        <p:nvSpPr>
          <p:cNvPr id="8" name="Text Placeholder 10"/>
          <p:cNvSpPr txBox="1">
            <a:spLocks/>
          </p:cNvSpPr>
          <p:nvPr/>
        </p:nvSpPr>
        <p:spPr>
          <a:xfrm>
            <a:off x="570952" y="1052736"/>
            <a:ext cx="4172322" cy="338554"/>
          </a:xfrm>
          <a:prstGeom prst="rect">
            <a:avLst/>
          </a:prstGeom>
        </p:spPr>
        <p:txBody>
          <a:bodyPr/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5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lang="tr-TR" sz="900" kern="1200" dirty="0">
                <a:solidFill>
                  <a:srgbClr val="00325A"/>
                </a:solidFill>
                <a:latin typeface="Verdana" pitchFamily="34" charset="0"/>
                <a:ea typeface="+mn-ea"/>
                <a:cs typeface="+mn-cs"/>
              </a:defRPr>
            </a:lvl5pPr>
            <a:lvl6pPr marL="25177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6pPr>
            <a:lvl7pPr marL="29749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7pPr>
            <a:lvl8pPr marL="34321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8pPr>
            <a:lvl9pPr marL="3889375" indent="-228600" algn="l" rtl="0" fontAlgn="base">
              <a:spcBef>
                <a:spcPct val="0"/>
              </a:spcBef>
              <a:spcAft>
                <a:spcPct val="60000"/>
              </a:spcAft>
              <a:buClr>
                <a:srgbClr val="4E5298"/>
              </a:buClr>
              <a:buFont typeface="Wingdings" pitchFamily="2" charset="2"/>
              <a:buChar char="§"/>
              <a:tabLst>
                <a:tab pos="812800" algn="l"/>
              </a:tabLs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tr-TR" sz="1200" b="1" dirty="0" smtClean="0">
                <a:solidFill>
                  <a:srgbClr val="C94E03"/>
                </a:solidFill>
                <a:latin typeface="Times New Roman" pitchFamily="18" charset="0"/>
                <a:cs typeface="Times New Roman" pitchFamily="18" charset="0"/>
              </a:rPr>
              <a:t>Üretim Santrali</a:t>
            </a:r>
            <a:endParaRPr lang="tr-TR" sz="1200" b="1" dirty="0">
              <a:solidFill>
                <a:srgbClr val="C94E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1194"/>
          <p:cNvSpPr>
            <a:spLocks noChangeShapeType="1"/>
          </p:cNvSpPr>
          <p:nvPr/>
        </p:nvSpPr>
        <p:spPr bwMode="auto">
          <a:xfrm>
            <a:off x="674822" y="1324746"/>
            <a:ext cx="1073822" cy="0"/>
          </a:xfrm>
          <a:prstGeom prst="line">
            <a:avLst/>
          </a:prstGeom>
          <a:noFill/>
          <a:ln w="9525">
            <a:solidFill>
              <a:srgbClr val="887887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892660" y="1701118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Bir elektrik santrali Ocak, Şubat ve Mart ayında saatte ortalama 10 MW fazla üretim yapacağını öngörmektedir.</a:t>
            </a:r>
            <a:endParaRPr lang="tr-TR" sz="1200" dirty="0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1918214" y="2313496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Bu durumda santral fiyatlarının düşme riskine karşı korunmak istemektedir.</a:t>
            </a:r>
            <a:endParaRPr lang="tr-TR" sz="1200" dirty="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892660" y="2925254"/>
            <a:ext cx="5915106" cy="755774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err="1" smtClean="0"/>
              <a:t>VIOP_Baz</a:t>
            </a:r>
            <a:r>
              <a:rPr lang="tr-TR" sz="1200" dirty="0" smtClean="0"/>
              <a:t> Elektrik Sözleşmesi piyasa fiyatları,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Ocak ayı: 118 TL/MWh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Şubat ayı: 110 TL/MWh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Mart ayı: 102 TL/MWH</a:t>
            </a:r>
            <a:endParaRPr lang="tr-TR" sz="1200" dirty="0"/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919806" y="3753346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Santral Ocak, Şubat ve Mart vadeli sözleşmelerde 10 kısa pozisyon alır.</a:t>
            </a:r>
            <a:endParaRPr lang="tr-TR" sz="1200" dirty="0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919806" y="4365414"/>
            <a:ext cx="5915106" cy="539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2700" algn="ctr">
            <a:noFill/>
            <a:round/>
            <a:headEnd/>
            <a:tailEnd/>
          </a:ln>
        </p:spPr>
        <p:txBody>
          <a:bodyPr anchor="ctr" anchorCtr="1"/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200" dirty="0" smtClean="0"/>
              <a:t>Bu aylar için oluşacak spot fiyat ne olursa olsun santralin ortalama satış fiyatı 110 TL/MWh olacaktır.</a:t>
            </a:r>
            <a:endParaRPr lang="tr-TR" sz="12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71" y="6236797"/>
            <a:ext cx="2288914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YM_2009Format">
  <a:themeElements>
    <a:clrScheme name="IDCORPIYM">
      <a:dk1>
        <a:srgbClr val="00325A"/>
      </a:dk1>
      <a:lt1>
        <a:srgbClr val="FFFFFF"/>
      </a:lt1>
      <a:dk2>
        <a:srgbClr val="DDD9C3"/>
      </a:dk2>
      <a:lt2>
        <a:srgbClr val="B45000"/>
      </a:lt2>
      <a:accent1>
        <a:srgbClr val="005A8C"/>
      </a:accent1>
      <a:accent2>
        <a:srgbClr val="D2822D"/>
      </a:accent2>
      <a:accent3>
        <a:srgbClr val="A0A082"/>
      </a:accent3>
      <a:accent4>
        <a:srgbClr val="648278"/>
      </a:accent4>
      <a:accent5>
        <a:srgbClr val="A01E1E"/>
      </a:accent5>
      <a:accent6>
        <a:srgbClr val="EEECE1"/>
      </a:accent6>
      <a:hlink>
        <a:srgbClr val="648278"/>
      </a:hlink>
      <a:folHlink>
        <a:srgbClr val="B2B2B2"/>
      </a:folHlink>
    </a:clrScheme>
    <a:fontScheme name="4_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>
          <a:solidFill>
            <a:srgbClr val="00325D"/>
          </a:solidFill>
          <a:round/>
          <a:headEnd/>
          <a:tailEnd/>
        </a:ln>
        <a:effectLst/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A01E1E"/>
          </a:solidFill>
          <a:prstDash val="sysDot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5000"/>
          </a:spcAft>
          <a:buClr>
            <a:srgbClr val="4E5298"/>
          </a:buClr>
          <a:buSzTx/>
          <a:buFont typeface="Wingdings" pitchFamily="2" charset="2"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070C3F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mtClean="0">
            <a:solidFill>
              <a:schemeClr val="accent1"/>
            </a:solidFill>
          </a:defRPr>
        </a:defPPr>
      </a:lstStyle>
    </a:txDef>
  </a:objectDefaults>
  <a:extraClrSchemeLst>
    <a:extraClrScheme>
      <a:clrScheme name="4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YM Corp ID">
    <a:dk1>
      <a:srgbClr val="00325A"/>
    </a:dk1>
    <a:lt1>
      <a:srgbClr val="FFFFFF"/>
    </a:lt1>
    <a:dk2>
      <a:srgbClr val="B45000"/>
    </a:dk2>
    <a:lt2>
      <a:srgbClr val="DDD9C3"/>
    </a:lt2>
    <a:accent1>
      <a:srgbClr val="005A8C"/>
    </a:accent1>
    <a:accent2>
      <a:srgbClr val="A0A082"/>
    </a:accent2>
    <a:accent3>
      <a:srgbClr val="D2822D"/>
    </a:accent3>
    <a:accent4>
      <a:srgbClr val="648278"/>
    </a:accent4>
    <a:accent5>
      <a:srgbClr val="A01E1E"/>
    </a:accent5>
    <a:accent6>
      <a:srgbClr val="EEECE1"/>
    </a:accent6>
    <a:hlink>
      <a:srgbClr val="648278"/>
    </a:hlink>
    <a:folHlink>
      <a:srgbClr val="B2B2B2"/>
    </a:folHlink>
  </a:clrScheme>
  <a:fontScheme name="4_Default Design">
    <a:majorFont>
      <a:latin typeface="Verdan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YM Corp ID">
    <a:dk1>
      <a:srgbClr val="00325A"/>
    </a:dk1>
    <a:lt1>
      <a:srgbClr val="FFFFFF"/>
    </a:lt1>
    <a:dk2>
      <a:srgbClr val="B45000"/>
    </a:dk2>
    <a:lt2>
      <a:srgbClr val="DDD9C3"/>
    </a:lt2>
    <a:accent1>
      <a:srgbClr val="005A8C"/>
    </a:accent1>
    <a:accent2>
      <a:srgbClr val="A0A082"/>
    </a:accent2>
    <a:accent3>
      <a:srgbClr val="D2822D"/>
    </a:accent3>
    <a:accent4>
      <a:srgbClr val="648278"/>
    </a:accent4>
    <a:accent5>
      <a:srgbClr val="A01E1E"/>
    </a:accent5>
    <a:accent6>
      <a:srgbClr val="EEECE1"/>
    </a:accent6>
    <a:hlink>
      <a:srgbClr val="648278"/>
    </a:hlink>
    <a:folHlink>
      <a:srgbClr val="B2B2B2"/>
    </a:folHlink>
  </a:clrScheme>
  <a:fontScheme name="4_Default Design">
    <a:majorFont>
      <a:latin typeface="Verdana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56415</TotalTime>
  <Words>702</Words>
  <Application>Microsoft Office PowerPoint</Application>
  <PresentationFormat>A4 Paper (210x297 mm)</PresentationFormat>
  <Paragraphs>179</Paragraphs>
  <Slides>18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Wingdings</vt:lpstr>
      <vt:lpstr>Arial</vt:lpstr>
      <vt:lpstr>Verdana</vt:lpstr>
      <vt:lpstr>Times New Roman</vt:lpstr>
      <vt:lpstr>IYM_2009Format</vt:lpstr>
      <vt:lpstr>Microsoft Excel Worksheet</vt:lpstr>
      <vt:lpstr>VİOP Elektrik Vadeli İşlem Sözleşmelerinde Piyasa Yapıcılık Uygulamaları</vt:lpstr>
      <vt:lpstr>Elektrik Vadeli İşlem Sözleşmeleri Piyasa Yapıcılık Uygulamaları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Elektrik Vadeli İşlem Sözleşmeleri Piyasa Yapıcılık Uygulamaları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VİOP Elektrik Vadeli İşlem Sözleşmelerinde Piyasa Yapıcılık Uygulamaları</vt:lpstr>
    </vt:vector>
  </TitlesOfParts>
  <Company>Is Yatirim Menkul Degerler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isysunum</dc:title>
  <dc:creator>cozcan</dc:creator>
  <cp:lastModifiedBy>Serhat Devecioglu</cp:lastModifiedBy>
  <cp:revision>3073</cp:revision>
  <dcterms:created xsi:type="dcterms:W3CDTF">2001-10-10T12:31:13Z</dcterms:created>
  <dcterms:modified xsi:type="dcterms:W3CDTF">2016-02-16T09:14:15Z</dcterms:modified>
</cp:coreProperties>
</file>